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81" r:id="rId6"/>
    <p:sldId id="260" r:id="rId7"/>
    <p:sldId id="262" r:id="rId8"/>
    <p:sldId id="264" r:id="rId9"/>
    <p:sldId id="271" r:id="rId10"/>
    <p:sldId id="265" r:id="rId11"/>
    <p:sldId id="266" r:id="rId12"/>
    <p:sldId id="273" r:id="rId13"/>
    <p:sldId id="274" r:id="rId14"/>
    <p:sldId id="275" r:id="rId15"/>
    <p:sldId id="276" r:id="rId16"/>
    <p:sldId id="277" r:id="rId17"/>
    <p:sldId id="282" r:id="rId18"/>
    <p:sldId id="283" r:id="rId19"/>
    <p:sldId id="279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 autoAdjust="0"/>
  </p:normalViewPr>
  <p:slideViewPr>
    <p:cSldViewPr>
      <p:cViewPr varScale="1">
        <p:scale>
          <a:sx n="84" d="100"/>
          <a:sy n="84" d="100"/>
        </p:scale>
        <p:origin x="1382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3180521-86BC-4F85-9153-C8DD7EC9FFD4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C6A99DF-EBCB-4CF0-92EE-4938E58D7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F29C0E-FB07-4015-8400-AD2B5202DEC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6A99DF-EBCB-4CF0-92EE-4938E58D7AF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AAC85-D13B-4DC7-BBFC-F2D71DE29483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42A97-70BD-4AB9-89BB-0340A97C88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0010B-E964-49C3-BE08-3B383D1B0E67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69E26-C451-4763-8066-A415AABBE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B6CAF-B373-41D6-BBDA-111B4CCD6C2D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4AE13-C20B-43F5-B6B6-6036A092C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BA712-A94C-462D-A4DF-72080C2E4E70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079E8-36D4-4C98-9EF0-B530F16106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69E7B-65F4-4383-805B-C88ED94B14DC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2CF2-5225-4B34-833C-69A727AFE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EBF78-F31F-4BDF-B4A7-2E88858E9987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6B6FF-44FC-4F01-8A36-8EAF0DCC8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E0197-D75E-4893-BB5B-E772CA3B1C98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ABEF8-A712-4E67-B3A2-FD1F4867CF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4EB69-27C3-448F-87E9-881EBC3C2305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D2161-CFEC-4170-8B8C-4587F2923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2279E-A846-4192-9B1A-0C8C2EEA41BA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B4999-217C-400B-9590-7721B4DE8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B05D7-DCBB-4C82-BF2B-3498C4C52082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AC46-B00D-4D94-A2EF-7CF7A4123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25F18-DA34-4F10-9F9C-284E14320DE4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D70B1-CDF2-49B4-97E4-C689D0079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987DCA-341F-4626-8BB7-2C9B1A9CA288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68550A-8694-47D7-BE49-5E07C8EDF6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onotype Corsiva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onotype Corsiva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onotype Corsiva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onotype Corsiva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onotype Corsiva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onotype Corsiva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onotype Corsiva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onotype Corsiva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1.jpeg"/><Relationship Id="rId4" Type="http://schemas.openxmlformats.org/officeDocument/2006/relationships/hyperlink" Target="http://i1.i.ua/prikol/pic/9/0/287709_279993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2.jpeg"/><Relationship Id="rId4" Type="http://schemas.openxmlformats.org/officeDocument/2006/relationships/hyperlink" Target="http://img.sunhome.ru/UsersGallery/Cards/155/2382638.jp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hyperlink" Target="http://i003.radikal.ru/1003/a6/1cf512699875.jpg" TargetMode="External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3000/jane00072008.a/0_199b5_6ea962cf_XL" TargetMode="External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hyperlink" Target="http://img-fotki.yandex.ru/get/55/jane00072008.1/0_11f56_24b725ed_XL" TargetMode="External"/><Relationship Id="rId11" Type="http://schemas.openxmlformats.org/officeDocument/2006/relationships/image" Target="../media/image26.png"/><Relationship Id="rId5" Type="http://schemas.openxmlformats.org/officeDocument/2006/relationships/image" Target="../media/image23.jpeg"/><Relationship Id="rId10" Type="http://schemas.openxmlformats.org/officeDocument/2006/relationships/hyperlink" Target="http://img-fotki.yandex.ru/get/3205/jane00072008.14/0_1c2f8_253ba1dd_XL" TargetMode="External"/><Relationship Id="rId4" Type="http://schemas.openxmlformats.org/officeDocument/2006/relationships/hyperlink" Target="http://static.diary.ru/userdir/5/7/2/8/572849/32635793.jpg" TargetMode="External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hyperlink" Target="http://www.mycomp.com.ua/issue/386_07/12/04.jp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olnet.ee/sol/007/r_000.html" TargetMode="External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30.png"/><Relationship Id="rId11" Type="http://schemas.openxmlformats.org/officeDocument/2006/relationships/image" Target="../media/image34.gif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hyperlink" Target="http://www.solnet.ee/sol/008/kr_000.html" TargetMode="External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smayli.ru/" TargetMode="External"/><Relationship Id="rId3" Type="http://schemas.openxmlformats.org/officeDocument/2006/relationships/hyperlink" Target="http://www.nachalka.com/" TargetMode="External"/><Relationship Id="rId7" Type="http://schemas.openxmlformats.org/officeDocument/2006/relationships/hyperlink" Target="http://detsad-kitty.ru/" TargetMode="External"/><Relationship Id="rId2" Type="http://schemas.openxmlformats.org/officeDocument/2006/relationships/hyperlink" Target="http://nsportal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kyclipart.ru/" TargetMode="External"/><Relationship Id="rId5" Type="http://schemas.openxmlformats.org/officeDocument/2006/relationships/hyperlink" Target="http://www.fairy-tales.su/" TargetMode="External"/><Relationship Id="rId4" Type="http://schemas.openxmlformats.org/officeDocument/2006/relationships/hyperlink" Target="http://www.zavuch.info/" TargetMode="External"/><Relationship Id="rId9" Type="http://schemas.openxmlformats.org/officeDocument/2006/relationships/hyperlink" Target="http://viki.rdf.ru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nayrok.ru/" TargetMode="External"/><Relationship Id="rId3" Type="http://schemas.openxmlformats.org/officeDocument/2006/relationships/image" Target="../media/image36.gif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gif"/><Relationship Id="rId5" Type="http://schemas.openxmlformats.org/officeDocument/2006/relationships/image" Target="../media/image38.png"/><Relationship Id="rId10" Type="http://schemas.openxmlformats.org/officeDocument/2006/relationships/hyperlink" Target="http://www.uroki.net/" TargetMode="External"/><Relationship Id="rId4" Type="http://schemas.openxmlformats.org/officeDocument/2006/relationships/image" Target="../media/image37.png"/><Relationship Id="rId9" Type="http://schemas.openxmlformats.org/officeDocument/2006/relationships/hyperlink" Target="http://www.proshkolu.r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«Ш-ИООО с.Нунлигран»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4008" y="5373216"/>
            <a:ext cx="42296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kern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Эйненкеу Валентина Сергеевна, учитель начальных классов</a:t>
            </a:r>
            <a:endParaRPr lang="ru-RU" sz="2200" kern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83568" y="1664494"/>
            <a:ext cx="7886700" cy="277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82500" lnSpcReduction="2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ИСПОЛЬЗОВАНИЕ </a:t>
            </a:r>
            <a:r>
              <a:rPr lang="ru-RU" b="1" i="1" dirty="0" smtClean="0">
                <a:solidFill>
                  <a:srgbClr val="002060"/>
                </a:solidFill>
                <a:latin typeface="+mn-lt"/>
              </a:rPr>
              <a:t>ИНФОРМАЦИОННО – КОММУНИКАЦИОННЫХ     ТЕХНОЛОГИЙ </a:t>
            </a:r>
            <a:r>
              <a:rPr lang="ru-RU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+mn-lt"/>
              </a:rPr>
            </a:br>
            <a:r>
              <a:rPr lang="ru-RU" b="1" dirty="0" smtClean="0">
                <a:solidFill>
                  <a:srgbClr val="002060"/>
                </a:solidFill>
                <a:latin typeface="+mn-lt"/>
              </a:rPr>
              <a:t>В НАЧАЛЬНЫХ КЛАССАХ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95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009442" cy="3672408"/>
          </a:xfrm>
        </p:spPr>
        <p:txBody>
          <a:bodyPr/>
          <a:lstStyle/>
          <a:p>
            <a:r>
              <a:rPr lang="ru-RU" sz="3600" dirty="0">
                <a:solidFill>
                  <a:srgbClr val="FF0000"/>
                </a:solidFill>
              </a:rPr>
              <a:t>"Скажи мне, и я забуду. </a:t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3600" dirty="0">
                <a:solidFill>
                  <a:srgbClr val="FF0000"/>
                </a:solidFill>
              </a:rPr>
              <a:t>Покажи мне, - я смогу запомнить. </a:t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3600" dirty="0">
                <a:solidFill>
                  <a:srgbClr val="FF0000"/>
                </a:solidFill>
              </a:rPr>
              <a:t>Позволь мне это сделать самому,</a:t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3600" dirty="0">
                <a:solidFill>
                  <a:srgbClr val="FF0000"/>
                </a:solidFill>
              </a:rPr>
              <a:t>и это станет моим навсегда". </a:t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1800" i="1" dirty="0">
                <a:solidFill>
                  <a:srgbClr val="FF0000"/>
                </a:solidFill>
              </a:rPr>
              <a:t>Древняя мудрость</a:t>
            </a:r>
            <a:r>
              <a:rPr lang="ru-RU" sz="1800" dirty="0">
                <a:solidFill>
                  <a:srgbClr val="FF0000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 advTm="603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143240" y="0"/>
            <a:ext cx="29289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u="sng" dirty="0">
                <a:solidFill>
                  <a:srgbClr val="FF0000"/>
                </a:solidFill>
                <a:latin typeface="Corbel" pitchFamily="34" charset="0"/>
              </a:rPr>
              <a:t>Актуальность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00063" y="764704"/>
            <a:ext cx="821531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1813" algn="just"/>
            <a:r>
              <a:rPr lang="ru-RU" sz="2400" dirty="0">
                <a:solidFill>
                  <a:srgbClr val="002060"/>
                </a:solidFill>
                <a:latin typeface="Corbel" pitchFamily="34" charset="0"/>
              </a:rPr>
              <a:t> В Концепции модернизации российского образования на период до 201</a:t>
            </a:r>
            <a:r>
              <a:rPr lang="en-US" sz="2400" dirty="0">
                <a:solidFill>
                  <a:srgbClr val="002060"/>
                </a:solidFill>
                <a:latin typeface="Corbel" pitchFamily="34" charset="0"/>
              </a:rPr>
              <a:t>1</a:t>
            </a:r>
            <a:r>
              <a:rPr lang="ru-RU" sz="2400" dirty="0">
                <a:solidFill>
                  <a:srgbClr val="002060"/>
                </a:solidFill>
                <a:latin typeface="Corbel" pitchFamily="34" charset="0"/>
              </a:rPr>
              <a:t> года поставлена важная задача: подготовить подрастающее поколение к жизни в быстро меняющемся информационном обществе, в мире, в котором ускоряется процесс появления новых знаний, постоянно возникает потребность в новых профессиях, в непрерывном повышении квалификации. И ключевую роль в решении этих задач играет владение современным человеком ИКТ.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Corbel" pitchFamily="34" charset="0"/>
              </a:rPr>
              <a:t>           Информационная компетентность школьников необходима для качественного освоения всех учебных предметов. Овладение компьютерной культурой, формирование информационной компетенции школьников – необходимое условие включения подрастающего поколения в мировое информационное пространство. </a:t>
            </a:r>
          </a:p>
        </p:txBody>
      </p:sp>
    </p:spTree>
    <p:custDataLst>
      <p:tags r:id="rId1"/>
    </p:custDataLst>
  </p:cSld>
  <p:clrMapOvr>
    <a:masterClrMapping/>
  </p:clrMapOvr>
  <p:transition advTm="138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1"/>
            <a:ext cx="864399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   </a:t>
            </a:r>
            <a:r>
              <a:rPr lang="ru-RU" sz="2000" b="1" cap="all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000" b="1" cap="all" dirty="0">
                <a:solidFill>
                  <a:srgbClr val="FF0000"/>
                </a:solidFill>
                <a:latin typeface="+mn-lt"/>
              </a:rPr>
              <a:t>Информатизация начальной школы играет важную роль для </a:t>
            </a:r>
            <a:r>
              <a:rPr lang="ru-RU" sz="2000" b="1" cap="all" dirty="0" smtClean="0">
                <a:solidFill>
                  <a:srgbClr val="FF0000"/>
                </a:solidFill>
                <a:latin typeface="+mn-lt"/>
              </a:rPr>
              <a:t> достижения </a:t>
            </a:r>
            <a:r>
              <a:rPr lang="ru-RU" sz="2000" b="1" cap="all" dirty="0">
                <a:solidFill>
                  <a:srgbClr val="FF0000"/>
                </a:solidFill>
                <a:latin typeface="+mn-lt"/>
              </a:rPr>
              <a:t>современного качества образования и формирования информационной культуры ребенка ХХI века.</a:t>
            </a:r>
            <a:endParaRPr lang="en-US" sz="2000" b="1" cap="all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Отсюда следуют цели использования ИКТ:</a:t>
            </a:r>
            <a:br>
              <a:rPr lang="ru-RU" sz="2000" b="1" dirty="0">
                <a:solidFill>
                  <a:srgbClr val="7030A0"/>
                </a:solidFill>
                <a:latin typeface="+mn-lt"/>
              </a:rPr>
            </a:br>
            <a:endParaRPr lang="en-US" sz="2000" b="1" dirty="0">
              <a:solidFill>
                <a:srgbClr val="7030A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Повысить положительную мотивацию обучения;</a:t>
            </a:r>
            <a:endParaRPr lang="ru-RU" sz="2000" spc="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Повысить </a:t>
            </a:r>
            <a:r>
              <a:rPr lang="ru-RU" sz="2000" spc="100" dirty="0">
                <a:latin typeface="+mn-lt"/>
              </a:rPr>
              <a:t>эффективность процесса </a:t>
            </a:r>
            <a:r>
              <a:rPr lang="ru-RU" sz="2000" spc="100" dirty="0" smtClean="0">
                <a:latin typeface="+mn-lt"/>
              </a:rPr>
              <a:t>обучения;</a:t>
            </a:r>
            <a:endParaRPr lang="ru-RU" sz="2000" spc="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Способствовать </a:t>
            </a:r>
            <a:r>
              <a:rPr lang="ru-RU" sz="2000" spc="100" dirty="0">
                <a:latin typeface="+mn-lt"/>
              </a:rPr>
              <a:t>активизации познавательной сферы </a:t>
            </a:r>
            <a:r>
              <a:rPr lang="ru-RU" sz="2000" spc="100" dirty="0" smtClean="0">
                <a:latin typeface="+mn-lt"/>
              </a:rPr>
              <a:t>обучающихся;</a:t>
            </a:r>
            <a:endParaRPr lang="ru-RU" sz="2000" spc="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Совершенствовать </a:t>
            </a:r>
            <a:r>
              <a:rPr lang="ru-RU" sz="2000" spc="100" dirty="0">
                <a:latin typeface="+mn-lt"/>
              </a:rPr>
              <a:t>методики проведения </a:t>
            </a:r>
            <a:r>
              <a:rPr lang="ru-RU" sz="2000" spc="100" dirty="0" smtClean="0">
                <a:latin typeface="+mn-lt"/>
              </a:rPr>
              <a:t>уроков;</a:t>
            </a:r>
            <a:endParaRPr lang="ru-RU" sz="2000" spc="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Своевременно </a:t>
            </a:r>
            <a:r>
              <a:rPr lang="ru-RU" sz="2000" spc="100" dirty="0">
                <a:latin typeface="+mn-lt"/>
              </a:rPr>
              <a:t>отслеживать результаты обучения и </a:t>
            </a:r>
            <a:r>
              <a:rPr lang="ru-RU" sz="2000" spc="100" dirty="0" smtClean="0">
                <a:latin typeface="+mn-lt"/>
              </a:rPr>
              <a:t>воспитания;</a:t>
            </a:r>
            <a:endParaRPr lang="ru-RU" sz="2000" spc="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Планировать </a:t>
            </a:r>
            <a:r>
              <a:rPr lang="ru-RU" sz="2000" spc="100" dirty="0">
                <a:latin typeface="+mn-lt"/>
              </a:rPr>
              <a:t>и систематизировать свою </a:t>
            </a:r>
            <a:r>
              <a:rPr lang="ru-RU" sz="2000" spc="100" dirty="0" smtClean="0">
                <a:latin typeface="+mn-lt"/>
              </a:rPr>
              <a:t>работу;</a:t>
            </a:r>
            <a:endParaRPr lang="ru-RU" sz="2000" spc="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Использовать </a:t>
            </a:r>
            <a:r>
              <a:rPr lang="ru-RU" sz="2000" spc="100" dirty="0">
                <a:latin typeface="+mn-lt"/>
              </a:rPr>
              <a:t>как средство </a:t>
            </a:r>
            <a:r>
              <a:rPr lang="ru-RU" sz="2000" spc="100" dirty="0" smtClean="0">
                <a:latin typeface="+mn-lt"/>
              </a:rPr>
              <a:t>самообразования;</a:t>
            </a:r>
            <a:endParaRPr lang="ru-RU" sz="2000" spc="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Проводить уроки на высоком эстетическом и эмоциональном уровне; обеспечивает наглядность, привлечение большого количества дидактического материала;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Повышается объём выполняемой работы на уроке в 1,5-2 раза, обеспечивается высокая степень дифференциации обучения;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spc="100" dirty="0" smtClean="0">
                <a:latin typeface="+mn-lt"/>
              </a:rPr>
              <a:t> Расширяется возможность самостоятельной деятельности, формируются навыки исследовательской деятельности.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100" dirty="0" smtClean="0">
              <a:solidFill>
                <a:srgbClr val="00206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100" dirty="0">
                <a:solidFill>
                  <a:srgbClr val="002060"/>
                </a:solidFill>
                <a:latin typeface="+mn-lt"/>
              </a:rPr>
              <a:t/>
            </a:r>
            <a:br>
              <a:rPr lang="ru-RU" sz="2000" spc="100" dirty="0">
                <a:solidFill>
                  <a:srgbClr val="002060"/>
                </a:solidFill>
                <a:latin typeface="+mn-lt"/>
              </a:rPr>
            </a:br>
            <a:endParaRPr lang="ru-RU" sz="2000" spc="100" dirty="0">
              <a:solidFill>
                <a:srgbClr val="002060"/>
              </a:solidFill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advTm="437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571472" y="357166"/>
            <a:ext cx="8072437" cy="555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500" b="1" dirty="0">
                <a:solidFill>
                  <a:srgbClr val="FF0000"/>
                </a:solidFill>
                <a:latin typeface="Corbel" pitchFamily="34" charset="0"/>
              </a:rPr>
              <a:t>Информатизация начального образования проходит по следующим направлениям:</a:t>
            </a:r>
            <a:r>
              <a:rPr lang="ru-RU" sz="2500" dirty="0">
                <a:solidFill>
                  <a:srgbClr val="FF0000"/>
                </a:solidFill>
                <a:latin typeface="Corbel" pitchFamily="34" charset="0"/>
              </a:rPr>
              <a:t/>
            </a:r>
            <a:br>
              <a:rPr lang="ru-RU" sz="2500" dirty="0">
                <a:solidFill>
                  <a:srgbClr val="FF0000"/>
                </a:solidFill>
                <a:latin typeface="Corbel" pitchFamily="34" charset="0"/>
              </a:rPr>
            </a:br>
            <a:endParaRPr lang="en-US" sz="2500" dirty="0">
              <a:solidFill>
                <a:srgbClr val="FF0000"/>
              </a:solidFill>
              <a:latin typeface="Corbel" pitchFamily="34" charset="0"/>
            </a:endParaRPr>
          </a:p>
          <a:p>
            <a:endParaRPr lang="en-US" sz="2000" dirty="0">
              <a:solidFill>
                <a:srgbClr val="002060"/>
              </a:solidFill>
              <a:latin typeface="Corbel" pitchFamily="34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• Использование ИКТ в качестве дидактического средства обучения (создание дидактических пособий, разработка и применение готовых компьютерных программ по различным предметам, использование в своей работе Интернет-ресурсов и т.д.;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endParaRPr lang="en-US" sz="2000" dirty="0">
              <a:solidFill>
                <a:srgbClr val="002060"/>
              </a:solidFill>
              <a:latin typeface="Corbel" pitchFamily="34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• Проведение урока с использованием ИТ (применение ИТ на отдельных этапах урока, использование ИТ для закрепления и контроля знаний, организация групповой и индивидуальной работы, внеклассной работы и работы с родителями);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endParaRPr lang="en-US" sz="2000" dirty="0">
              <a:solidFill>
                <a:srgbClr val="002060"/>
              </a:solidFill>
              <a:latin typeface="Corbel" pitchFamily="34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• Осуществление проектной деятельности младших школьников с использованием ИКТ.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endParaRPr lang="ru-RU" sz="2000" dirty="0">
              <a:solidFill>
                <a:srgbClr val="002060"/>
              </a:solidFill>
              <a:latin typeface="Corbe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40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28625" y="285750"/>
            <a:ext cx="8286750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 b="1" dirty="0">
                <a:solidFill>
                  <a:srgbClr val="FF0000"/>
                </a:solidFill>
                <a:latin typeface="Corbel" pitchFamily="34" charset="0"/>
              </a:rPr>
              <a:t>Возможности использования ИКТ в начальной школе.</a:t>
            </a:r>
            <a:br>
              <a:rPr lang="ru-RU" sz="2100" b="1" dirty="0">
                <a:solidFill>
                  <a:srgbClr val="FF0000"/>
                </a:solidFill>
                <a:latin typeface="Corbel" pitchFamily="34" charset="0"/>
              </a:rPr>
            </a:br>
            <a:r>
              <a:rPr lang="ru-RU" sz="2100" b="1" dirty="0">
                <a:solidFill>
                  <a:srgbClr val="FF0000"/>
                </a:solidFill>
                <a:latin typeface="Corbel" pitchFamily="34" charset="0"/>
              </a:rPr>
              <a:t>  </a:t>
            </a:r>
            <a:endParaRPr lang="en-US" sz="2100" b="1" dirty="0">
              <a:solidFill>
                <a:srgbClr val="FF0000"/>
              </a:solidFill>
              <a:latin typeface="Corbel" pitchFamily="34" charset="0"/>
            </a:endParaRPr>
          </a:p>
          <a:p>
            <a:pPr indent="355600" algn="just"/>
            <a:r>
              <a:rPr lang="ru-RU" dirty="0">
                <a:latin typeface="Corbe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Спектр использования возможностей ИКТ достаточно широк. Однако, работая с детьми младшего школьного возраста, необходимо помнить </a:t>
            </a:r>
            <a:r>
              <a:rPr lang="ru-RU" sz="2000" dirty="0">
                <a:solidFill>
                  <a:srgbClr val="7030A0"/>
                </a:solidFill>
                <a:latin typeface="Corbel" pitchFamily="34" charset="0"/>
              </a:rPr>
              <a:t>заповедь «Не навреди</a:t>
            </a:r>
            <a:r>
              <a:rPr lang="ru-RU" sz="2000" dirty="0" smtClean="0">
                <a:solidFill>
                  <a:srgbClr val="7030A0"/>
                </a:solidFill>
                <a:latin typeface="Corbel" pitchFamily="34" charset="0"/>
              </a:rPr>
              <a:t>!»</a:t>
            </a:r>
            <a:endParaRPr lang="ru-RU" sz="2000" dirty="0" smtClean="0">
              <a:solidFill>
                <a:srgbClr val="002060"/>
              </a:solidFill>
              <a:latin typeface="Corbel" pitchFamily="34" charset="0"/>
            </a:endParaRPr>
          </a:p>
          <a:p>
            <a:pPr indent="355600" algn="just"/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Организация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учебного процесса в начальной школе, прежде всего, должна способствовать активизации познавательной сферы обучающихся, успешному усвоению учебного материала и способствовать психическому развитию ребенка. Следовательно, ИКТ должно выполнять определенную образовательную функцию, помочь ребенку разобраться в потоке информации, воспринять ее, запомнить, а не в коем случае не подорвать здоровье. ИКТ должны выступать как вспомогательный элемент учебного процесса, а не основной. Учитывая психологические особенности младшего школьника, работа с использованием ИКТ должны быть четко продумана и дозирована. Таким образом, применение ИКТ на уроках должно носить щадящий </a:t>
            </a: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характер.</a:t>
            </a:r>
          </a:p>
          <a:p>
            <a:pPr indent="355600" algn="just"/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Планируя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урок в начальной школе, учитель должен тщательно продумать цель, место и способ использования ИКТ.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endParaRPr lang="ru-RU" sz="2000" dirty="0" smtClean="0">
              <a:solidFill>
                <a:srgbClr val="002060"/>
              </a:solidFill>
              <a:latin typeface="Corbe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719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714375" y="428625"/>
            <a:ext cx="7786688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100" b="1">
                <a:solidFill>
                  <a:srgbClr val="FF0000"/>
                </a:solidFill>
                <a:latin typeface="Corbel" pitchFamily="34" charset="0"/>
              </a:rPr>
              <a:t>Требования, предъявляемые к учителю, работающему с применением ИТ:</a:t>
            </a:r>
          </a:p>
          <a:p>
            <a:endParaRPr lang="ru-RU" sz="2100" b="1">
              <a:solidFill>
                <a:srgbClr val="FF0000"/>
              </a:solidFill>
              <a:latin typeface="Corbel" pitchFamily="34" charset="0"/>
            </a:endParaRPr>
          </a:p>
          <a:p>
            <a:endParaRPr lang="ru-RU" sz="2100" b="1">
              <a:solidFill>
                <a:srgbClr val="FF0000"/>
              </a:solidFill>
              <a:latin typeface="Corbel" pitchFamily="34" charset="0"/>
            </a:endParaRPr>
          </a:p>
          <a:p>
            <a:endParaRPr lang="ru-RU">
              <a:latin typeface="Corbel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1521" y="1484784"/>
            <a:ext cx="510629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endParaRPr lang="ru-RU" sz="2000" dirty="0">
              <a:solidFill>
                <a:srgbClr val="002060"/>
              </a:solidFill>
              <a:latin typeface="Corbe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     владеть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основами работы на компьютере</a:t>
            </a:r>
            <a:endParaRPr lang="en-US" sz="2000" dirty="0">
              <a:solidFill>
                <a:srgbClr val="002060"/>
              </a:solidFill>
              <a:latin typeface="Corbel" pitchFamily="34" charset="0"/>
            </a:endParaRPr>
          </a:p>
          <a:p>
            <a:endParaRPr lang="en-US" sz="2000" dirty="0">
              <a:solidFill>
                <a:srgbClr val="002060"/>
              </a:solidFill>
              <a:latin typeface="Corbe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     иметь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навыки работы с </a:t>
            </a:r>
            <a:r>
              <a:rPr lang="ru-RU" sz="2000" dirty="0" err="1">
                <a:solidFill>
                  <a:srgbClr val="002060"/>
                </a:solidFill>
                <a:latin typeface="Corbel" pitchFamily="34" charset="0"/>
              </a:rPr>
              <a:t>мультимедийными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 программами</a:t>
            </a:r>
          </a:p>
          <a:p>
            <a:endParaRPr lang="en-US" sz="2000" dirty="0">
              <a:solidFill>
                <a:srgbClr val="002060"/>
              </a:solidFill>
              <a:latin typeface="Corbe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    владеть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основами работы в Интернете</a:t>
            </a:r>
          </a:p>
          <a:p>
            <a:endParaRPr lang="ru-RU" sz="2000" dirty="0">
              <a:solidFill>
                <a:srgbClr val="002060"/>
              </a:solidFill>
              <a:latin typeface="Corbel" pitchFamily="34" charset="0"/>
            </a:endParaRPr>
          </a:p>
        </p:txBody>
      </p:sp>
      <p:pic>
        <p:nvPicPr>
          <p:cNvPr id="1026" name="Picture 2" descr="Картинка 76 из 1159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2" y="2928934"/>
            <a:ext cx="3786188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62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85750" y="285750"/>
            <a:ext cx="8501092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rgbClr val="FF0000"/>
                </a:solidFill>
                <a:latin typeface="Corbel" pitchFamily="34" charset="0"/>
              </a:rPr>
              <a:t>Основные возможности использования ИКТ, которые помогут учителю создать комфортные условия на уроке и достичь высокого уровня усвоения материала:</a:t>
            </a:r>
          </a:p>
          <a:p>
            <a:r>
              <a:rPr lang="ru-RU" sz="2100" b="1" dirty="0">
                <a:solidFill>
                  <a:srgbClr val="FF0000"/>
                </a:solidFill>
                <a:latin typeface="Corbel" pitchFamily="34" charset="0"/>
              </a:rPr>
              <a:t/>
            </a:r>
            <a:br>
              <a:rPr lang="ru-RU" sz="2100" b="1" dirty="0">
                <a:solidFill>
                  <a:srgbClr val="FF0000"/>
                </a:solidFill>
                <a:latin typeface="Corbe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• </a:t>
            </a: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   Создание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и подготовка дидактических материалов (варианты заданий, таблицы, памятки, схемы, чертежи, демонстрационные таблицы и т.д.);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• </a:t>
            </a: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   Создание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презентаций на определенную тему по учебному материалу;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•   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Использование готовых программных продуктов;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• </a:t>
            </a: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   Поиск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и использование Интернет-ресурсов при </a:t>
            </a: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подготовке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уроков, внеклассного </a:t>
            </a: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мероприятия, самообразования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;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•   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Создание мониторингов по отслеживанию </a:t>
            </a:r>
            <a:endParaRPr lang="en-US" sz="2000" dirty="0">
              <a:solidFill>
                <a:srgbClr val="002060"/>
              </a:solidFill>
              <a:latin typeface="Corbel" pitchFamily="34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результатов обучения и воспитания;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•   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Создание текстовых работ;</a:t>
            </a:r>
            <a:br>
              <a:rPr lang="ru-RU" sz="2000" dirty="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•   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Обобщение методического опыта в </a:t>
            </a:r>
            <a:endParaRPr lang="ru-RU" sz="2000" dirty="0" smtClean="0">
              <a:solidFill>
                <a:srgbClr val="002060"/>
              </a:solidFill>
              <a:latin typeface="Corbel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Corbel" pitchFamily="34" charset="0"/>
              </a:rPr>
              <a:t>Электронном  </a:t>
            </a:r>
            <a:r>
              <a:rPr lang="ru-RU" sz="2000" dirty="0">
                <a:solidFill>
                  <a:srgbClr val="002060"/>
                </a:solidFill>
                <a:latin typeface="Corbel" pitchFamily="34" charset="0"/>
              </a:rPr>
              <a:t>виде.</a:t>
            </a:r>
          </a:p>
        </p:txBody>
      </p:sp>
      <p:pic>
        <p:nvPicPr>
          <p:cNvPr id="2050" name="Picture 2" descr="Картинка 62 из 1159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88" y="3571875"/>
            <a:ext cx="28575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82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артинка 13 из 12095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" y="214313"/>
            <a:ext cx="350043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C:\Documents and Settings\макс\Рабочий стол\выступление\Master_klass_6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1500188"/>
            <a:ext cx="364331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C:\Documents and Settings\макс\Рабочий стол\выступление\o2_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3" y="3429000"/>
            <a:ext cx="4143375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C:\Documents and Settings\макс\Рабочий стол\выступление\52695526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0688" y="142875"/>
            <a:ext cx="35004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 descr="C:\Documents and Settings\макс\Рабочий стол\выступление\1243500258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2786063"/>
            <a:ext cx="342900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 descr="C:\Documents and Settings\макс\Рабочий стол\выступление\39975732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43250" y="142875"/>
            <a:ext cx="307181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244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57188" y="285750"/>
            <a:ext cx="8643937" cy="657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100" b="1">
                <a:solidFill>
                  <a:srgbClr val="FF0000"/>
                </a:solidFill>
                <a:latin typeface="Corbel" pitchFamily="34" charset="0"/>
              </a:rPr>
              <a:t>Мультимедийные технологии могут быть использованы:</a:t>
            </a:r>
            <a:r>
              <a:rPr lang="ru-RU">
                <a:latin typeface="Corbel" pitchFamily="34" charset="0"/>
              </a:rPr>
              <a:t/>
            </a:r>
            <a:br>
              <a:rPr lang="ru-RU">
                <a:latin typeface="Corbel" pitchFamily="34" charset="0"/>
              </a:rPr>
            </a:br>
            <a:r>
              <a:rPr lang="ru-RU" sz="2000">
                <a:solidFill>
                  <a:srgbClr val="7030A0"/>
                </a:solidFill>
                <a:latin typeface="Corbel" pitchFamily="34" charset="0"/>
              </a:rPr>
              <a:t>1. Для обозначения темы</a:t>
            </a: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/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- тема урока представлена на слайдах, в которых кратко изложены ключевые моменты разбираемого вопроса.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7030A0"/>
                </a:solidFill>
                <a:latin typeface="Corbel" pitchFamily="34" charset="0"/>
              </a:rPr>
              <a:t>2. Как сопровождение объяснения учителя</a:t>
            </a: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/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- могут использоваться созданные специально для конкретных уроков мультимедийные конспекты-презентации, создающие краткий текст, основные формулы, схемы, рисунки, видеофрагменты, анимации.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7030A0"/>
                </a:solidFill>
                <a:latin typeface="Corbel" pitchFamily="34" charset="0"/>
              </a:rPr>
              <a:t>3. Как информационно-обучающее пособие</a:t>
            </a: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/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- в обучении особенный акцент сегодня ставится на собственную деятельность ребенка по поиску, осознанию и переработке новых знаний. Учитель в этом случае выступает как организатор процессе учения, руководитель самостоятельной деятельности учащихся, оказывающий им нужную помощь и поддержку.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7030A0"/>
                </a:solidFill>
                <a:latin typeface="Corbel" pitchFamily="34" charset="0"/>
              </a:rPr>
              <a:t>4. Для контроля знаний</a:t>
            </a: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/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- использование компьютерного тестирования повышает эффективность учебного процесса, активизирует познавательную деятельность школьников. Тесты могут представлять собой варианты карточек с вопросами, ответы на которые ученик записывает в тетради или на специальном бланке.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endParaRPr lang="ru-RU" sz="2000">
              <a:solidFill>
                <a:srgbClr val="002060"/>
              </a:solidFill>
              <a:latin typeface="Corbe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739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57188" y="214313"/>
            <a:ext cx="8501062" cy="623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100" b="1">
                <a:solidFill>
                  <a:srgbClr val="FF0000"/>
                </a:solidFill>
                <a:latin typeface="Corbel" pitchFamily="34" charset="0"/>
              </a:rPr>
              <a:t>Особенности мультимедийной  технологии:</a:t>
            </a:r>
          </a:p>
          <a:p>
            <a:r>
              <a:rPr lang="ru-RU">
                <a:latin typeface="Corbel" pitchFamily="34" charset="0"/>
              </a:rPr>
              <a:t/>
            </a:r>
            <a:br>
              <a:rPr lang="ru-RU"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1. качество изображения, выполняемого мелом на доске, не выдерживает никакого сравнения с аккуратным, ярким, четким и цветным изображением на экране;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2. с помощью доски и мела затруднено и нелепо объяснять работу с различными инструментами;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3. во время демонстрации презентации, даже с применением проектора, рабочее место учащегося достаточно хорошо освещено;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4. повышение уровня использования наглядности на уроке;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5. повышение производительности урока;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6. установление межпредметных связей;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7. преподаватель создающий, или использующий информационные технологии вынужден обращать огромное внимание на логику подачи учебного материала, что положительным образом сказывается на уровне знаний учащихся;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r>
              <a:rPr lang="ru-RU" sz="2000">
                <a:solidFill>
                  <a:srgbClr val="002060"/>
                </a:solidFill>
                <a:latin typeface="Corbel" pitchFamily="34" charset="0"/>
              </a:rPr>
              <a:t>8. изменяется отношение к ПК. Ребята начинают воспринимать его в качестве универсального инструмента для работы в любой области человеческой деятельности, а не как инструмент для игр.</a:t>
            </a:r>
            <a:br>
              <a:rPr lang="ru-RU" sz="2000">
                <a:solidFill>
                  <a:srgbClr val="002060"/>
                </a:solidFill>
                <a:latin typeface="Corbel" pitchFamily="34" charset="0"/>
              </a:rPr>
            </a:br>
            <a:endParaRPr lang="ru-RU" sz="2000">
              <a:solidFill>
                <a:srgbClr val="002060"/>
              </a:solidFill>
              <a:latin typeface="Corbe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1099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00063" y="214313"/>
            <a:ext cx="7786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rbel" pitchFamily="34" charset="0"/>
              </a:rPr>
              <a:t>Опыт работы учителя начальных классов</a:t>
            </a:r>
            <a:endParaRPr lang="en-US" sz="2400" b="1" dirty="0">
              <a:solidFill>
                <a:srgbClr val="FF0000"/>
              </a:solidFill>
              <a:latin typeface="Corbel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Corbe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Corbel" pitchFamily="34" charset="0"/>
              </a:rPr>
              <a:t>Эйненкеу В.С. по </a:t>
            </a:r>
            <a:r>
              <a:rPr lang="ru-RU" sz="2400" b="1" dirty="0">
                <a:solidFill>
                  <a:srgbClr val="FF0000"/>
                </a:solidFill>
                <a:latin typeface="Corbel" pitchFamily="34" charset="0"/>
              </a:rPr>
              <a:t>использованию ИКТ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43063" y="1071563"/>
            <a:ext cx="5286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orbel" pitchFamily="34" charset="0"/>
              </a:rPr>
              <a:t> </a:t>
            </a:r>
            <a:r>
              <a:rPr lang="ru-RU" sz="2000" b="1">
                <a:solidFill>
                  <a:srgbClr val="7030A0"/>
                </a:solidFill>
                <a:latin typeface="Corbel" pitchFamily="34" charset="0"/>
              </a:rPr>
              <a:t>презентации к урокам и внеклассным мероприятиям</a:t>
            </a:r>
            <a:br>
              <a:rPr lang="ru-RU" sz="2000" b="1">
                <a:solidFill>
                  <a:srgbClr val="7030A0"/>
                </a:solidFill>
                <a:latin typeface="Corbel" pitchFamily="34" charset="0"/>
              </a:rPr>
            </a:br>
            <a:endParaRPr lang="ru-RU" sz="2000" b="1">
              <a:solidFill>
                <a:srgbClr val="7030A0"/>
              </a:solidFill>
              <a:latin typeface="Corbel" pitchFamily="34" charset="0"/>
            </a:endParaRPr>
          </a:p>
        </p:txBody>
      </p:sp>
      <p:pic>
        <p:nvPicPr>
          <p:cNvPr id="1026" name="Picture 2" descr="C:\Documents and Settings\макс\Рабочий стол\выступление\luntik[1].jpg"/>
          <p:cNvPicPr>
            <a:picLocks noChangeAspect="1" noChangeArrowheads="1"/>
          </p:cNvPicPr>
          <p:nvPr/>
        </p:nvPicPr>
        <p:blipFill rotWithShape="1">
          <a:blip r:embed="rId4" cstate="print"/>
          <a:srcRect b="7123"/>
          <a:stretch/>
        </p:blipFill>
        <p:spPr bwMode="auto">
          <a:xfrm>
            <a:off x="142875" y="1833563"/>
            <a:ext cx="4143375" cy="2963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макс\Рабочий стол\выступление\image002b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25" y="2357438"/>
            <a:ext cx="3643313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Documents and Settings\макс\Рабочий стол\выступление\1001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63" y="2857500"/>
            <a:ext cx="42862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Documents and Settings\макс\Рабочий стол\выступление\65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0" y="3429000"/>
            <a:ext cx="40767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31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75" y="1357313"/>
            <a:ext cx="1798638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3" y="1785938"/>
            <a:ext cx="1549400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50" y="1214438"/>
            <a:ext cx="157638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88" y="1785938"/>
            <a:ext cx="1901825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3" y="2928938"/>
            <a:ext cx="1849437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813" y="3786188"/>
            <a:ext cx="1501775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28875" y="2857500"/>
            <a:ext cx="16256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6500" y="3929063"/>
            <a:ext cx="178593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28875" y="4643438"/>
            <a:ext cx="1625600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43375" y="4857750"/>
            <a:ext cx="200025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/>
          <p:nvPr/>
        </p:nvSpPr>
        <p:spPr>
          <a:xfrm>
            <a:off x="785813" y="428625"/>
            <a:ext cx="79295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uFill>
                  <a:solidFill>
                    <a:srgbClr val="92D050"/>
                  </a:solidFill>
                </a:uFill>
                <a:latin typeface="+mn-lt"/>
              </a:rPr>
              <a:t>Использование готовых электронных продуктов </a:t>
            </a:r>
            <a:endParaRPr lang="ru-RU" b="1" dirty="0" smtClean="0">
              <a:solidFill>
                <a:srgbClr val="7030A0"/>
              </a:solidFill>
              <a:uFill>
                <a:solidFill>
                  <a:srgbClr val="92D050"/>
                </a:solidFill>
              </a:u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uFill>
                  <a:solidFill>
                    <a:srgbClr val="92D050"/>
                  </a:solidFill>
                </a:uFill>
                <a:latin typeface="+mn-lt"/>
              </a:rPr>
              <a:t>(</a:t>
            </a:r>
            <a:r>
              <a:rPr lang="ru-RU" b="1" dirty="0">
                <a:solidFill>
                  <a:srgbClr val="7030A0"/>
                </a:solidFill>
                <a:uFill>
                  <a:solidFill>
                    <a:srgbClr val="92D050"/>
                  </a:solidFill>
                </a:uFill>
                <a:latin typeface="+mn-lt"/>
              </a:rPr>
              <a:t>Цифровых образовательных ресурсов)</a:t>
            </a:r>
          </a:p>
        </p:txBody>
      </p:sp>
    </p:spTree>
    <p:custDataLst>
      <p:tags r:id="rId1"/>
    </p:custDataLst>
  </p:cSld>
  <p:clrMapOvr>
    <a:masterClrMapping/>
  </p:clrMapOvr>
  <p:transition advTm="402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42938" y="142875"/>
            <a:ext cx="8001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Corbel" pitchFamily="34" charset="0"/>
              </a:rPr>
              <a:t>Проведение уроков Изобразительной деятельности на компьютерах </a:t>
            </a:r>
            <a:r>
              <a:rPr lang="ru-RU" sz="2000" b="1" dirty="0" smtClean="0">
                <a:solidFill>
                  <a:srgbClr val="7030A0"/>
                </a:solidFill>
                <a:latin typeface="Corbel" pitchFamily="34" charset="0"/>
              </a:rPr>
              <a:t>при </a:t>
            </a:r>
            <a:r>
              <a:rPr lang="ru-RU" sz="2000" b="1" dirty="0">
                <a:solidFill>
                  <a:srgbClr val="7030A0"/>
                </a:solidFill>
                <a:latin typeface="Corbel" pitchFamily="34" charset="0"/>
              </a:rPr>
              <a:t>помощи программы </a:t>
            </a:r>
            <a:r>
              <a:rPr lang="en-US" sz="2000" b="1" dirty="0">
                <a:solidFill>
                  <a:srgbClr val="7030A0"/>
                </a:solidFill>
                <a:latin typeface="Corbel" pitchFamily="34" charset="0"/>
              </a:rPr>
              <a:t>Paint NET</a:t>
            </a:r>
            <a:endParaRPr lang="ru-RU" sz="2000" b="1" dirty="0">
              <a:solidFill>
                <a:srgbClr val="7030A0"/>
              </a:solidFill>
              <a:latin typeface="Corbel" pitchFamily="34" charset="0"/>
            </a:endParaRPr>
          </a:p>
        </p:txBody>
      </p:sp>
      <p:pic>
        <p:nvPicPr>
          <p:cNvPr id="2056" name="Picture 8" descr="Картинка 165 из 4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1000125"/>
            <a:ext cx="392906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Картинка 11 из 4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3" y="4071938"/>
            <a:ext cx="4143375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 descr="Картинка 11 из 42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5" y="4071938"/>
            <a:ext cx="3786188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4" descr="Картинка 11 из 42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3438" y="1000125"/>
            <a:ext cx="371475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04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57188" y="357188"/>
            <a:ext cx="82153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300" b="1">
                <a:solidFill>
                  <a:srgbClr val="7030A0"/>
                </a:solidFill>
                <a:latin typeface="Corbel" pitchFamily="34" charset="0"/>
              </a:rPr>
              <a:t>Работа с ресурсами Интернет</a:t>
            </a:r>
          </a:p>
        </p:txBody>
      </p:sp>
      <p:pic>
        <p:nvPicPr>
          <p:cNvPr id="29701" name="Picture 5" descr="Картинка 75 из 115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" y="1000125"/>
            <a:ext cx="4357688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643438" y="1928813"/>
            <a:ext cx="4357687" cy="4643437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custDataLst>
      <p:tags r:id="rId1"/>
    </p:custDataLst>
  </p:cSld>
  <p:clrMapOvr>
    <a:masterClrMapping/>
  </p:clrMapOvr>
  <p:transition advTm="292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9" name="Рисунок 1" descr="Кроссворды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214313"/>
            <a:ext cx="2286000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2" descr="http://www.solnet.ee/sol/pic/fon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838200"/>
            <a:ext cx="628650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10"/>
          <p:cNvSpPr>
            <a:spLocks noChangeArrowheads="1"/>
          </p:cNvSpPr>
          <p:nvPr/>
        </p:nvSpPr>
        <p:spPr bwMode="auto">
          <a:xfrm>
            <a:off x="0" y="2143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000">
                <a:solidFill>
                  <a:srgbClr val="000080"/>
                </a:solidFill>
                <a:cs typeface="Times New Roman" pitchFamily="18" charset="0"/>
              </a:rPr>
              <a:t/>
            </a:r>
            <a:br>
              <a:rPr lang="ru-RU" sz="1000">
                <a:solidFill>
                  <a:srgbClr val="000080"/>
                </a:solidFill>
                <a:cs typeface="Times New Roman" pitchFamily="18" charset="0"/>
              </a:rPr>
            </a:br>
            <a:endParaRPr lang="ru-RU"/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214313" y="642938"/>
            <a:ext cx="5357812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000">
                <a:solidFill>
                  <a:srgbClr val="000080"/>
                </a:solidFill>
                <a:cs typeface="Times New Roman" pitchFamily="18" charset="0"/>
              </a:rPr>
              <a:t/>
            </a:r>
            <a:br>
              <a:rPr lang="ru-RU" sz="1000">
                <a:solidFill>
                  <a:srgbClr val="000080"/>
                </a:solidFill>
                <a:cs typeface="Times New Roman" pitchFamily="18" charset="0"/>
              </a:rPr>
            </a:br>
            <a:r>
              <a:rPr lang="ru-RU" sz="1200" b="1">
                <a:solidFill>
                  <a:srgbClr val="000099"/>
                </a:solidFill>
                <a:cs typeface="Times New Roman" pitchFamily="18" charset="0"/>
              </a:rPr>
              <a:t>сообразительным</a:t>
            </a:r>
            <a:r>
              <a:rPr lang="ru-RU" sz="1200">
                <a:solidFill>
                  <a:srgbClr val="000080"/>
                </a:solidFill>
                <a:cs typeface="Times New Roman" pitchFamily="18" charset="0"/>
              </a:rPr>
              <a:t/>
            </a:r>
            <a:br>
              <a:rPr lang="ru-RU" sz="1200">
                <a:solidFill>
                  <a:srgbClr val="000080"/>
                </a:solidFill>
                <a:cs typeface="Times New Roman" pitchFamily="18" charset="0"/>
              </a:rPr>
            </a:br>
            <a:r>
              <a:rPr lang="ru-RU" sz="1200">
                <a:solidFill>
                  <a:srgbClr val="000080"/>
                </a:solidFill>
                <a:cs typeface="Times New Roman" pitchFamily="18" charset="0"/>
              </a:rPr>
              <a:t/>
            </a:r>
            <a:br>
              <a:rPr lang="ru-RU" sz="1200">
                <a:solidFill>
                  <a:srgbClr val="000080"/>
                </a:solidFill>
                <a:cs typeface="Times New Roman" pitchFamily="18" charset="0"/>
              </a:rPr>
            </a:br>
            <a:r>
              <a:rPr lang="ru-RU" sz="1200" b="1">
                <a:solidFill>
                  <a:srgbClr val="FF0066"/>
                </a:solidFill>
                <a:cs typeface="Times New Roman" pitchFamily="18" charset="0"/>
              </a:rPr>
              <a:t>ГОЛОВОЛОМКА </a:t>
            </a:r>
            <a:br>
              <a:rPr lang="ru-RU" sz="1200" b="1">
                <a:solidFill>
                  <a:srgbClr val="FF0066"/>
                </a:solidFill>
                <a:cs typeface="Times New Roman" pitchFamily="18" charset="0"/>
              </a:rPr>
            </a:br>
            <a:r>
              <a:rPr lang="ru-RU" sz="1200" b="1">
                <a:solidFill>
                  <a:srgbClr val="FF0066"/>
                </a:solidFill>
                <a:cs typeface="Times New Roman" pitchFamily="18" charset="0"/>
              </a:rPr>
              <a:t>"РАДУГА"</a:t>
            </a:r>
            <a:r>
              <a:rPr lang="ru-RU" sz="1200">
                <a:solidFill>
                  <a:srgbClr val="000080"/>
                </a:solidFill>
                <a:cs typeface="Times New Roman" pitchFamily="18" charset="0"/>
              </a:rPr>
              <a:t/>
            </a:r>
            <a:br>
              <a:rPr lang="ru-RU" sz="1200">
                <a:solidFill>
                  <a:srgbClr val="000080"/>
                </a:solidFill>
                <a:cs typeface="Times New Roman" pitchFamily="18" charset="0"/>
              </a:rPr>
            </a:br>
            <a:r>
              <a:rPr lang="ru-RU" sz="1200">
                <a:solidFill>
                  <a:srgbClr val="000080"/>
                </a:solidFill>
                <a:cs typeface="Times New Roman" pitchFamily="18" charset="0"/>
              </a:rPr>
              <a:t/>
            </a:r>
            <a:br>
              <a:rPr lang="ru-RU" sz="1200">
                <a:solidFill>
                  <a:srgbClr val="000080"/>
                </a:solidFill>
                <a:cs typeface="Times New Roman" pitchFamily="18" charset="0"/>
              </a:rPr>
            </a:br>
            <a:r>
              <a:rPr lang="ru-RU" sz="1200">
                <a:solidFill>
                  <a:srgbClr val="000080"/>
                </a:solidFill>
                <a:cs typeface="Times New Roman" pitchFamily="18" charset="0"/>
              </a:rPr>
              <a:t>Здесь спряталась известная пословица. Чтобы ее отыскать, надо "пройти по радуге": сначала прочитать все буквы красного цвета, затем - оранжевого и так далее. Чтение - как в книге: слева направо, с верхнего ряда до нижнего. Начинай с красной буквы </a:t>
            </a:r>
            <a:r>
              <a:rPr lang="ru-RU" sz="1200">
                <a:solidFill>
                  <a:srgbClr val="FF0000"/>
                </a:solidFill>
                <a:cs typeface="Times New Roman" pitchFamily="18" charset="0"/>
              </a:rPr>
              <a:t>"Н"</a:t>
            </a:r>
            <a:r>
              <a:rPr lang="ru-RU" sz="1200">
                <a:solidFill>
                  <a:srgbClr val="000080"/>
                </a:solidFill>
                <a:cs typeface="Times New Roman" pitchFamily="18" charset="0"/>
              </a:rPr>
              <a:t>. </a:t>
            </a:r>
            <a:r>
              <a:rPr lang="ru-RU" sz="1000">
                <a:solidFill>
                  <a:srgbClr val="000080"/>
                </a:solidFill>
                <a:cs typeface="Times New Roman" pitchFamily="18" charset="0"/>
              </a:rPr>
              <a:t/>
            </a:r>
            <a:br>
              <a:rPr lang="ru-RU" sz="1000">
                <a:solidFill>
                  <a:srgbClr val="000080"/>
                </a:solidFill>
                <a:cs typeface="Times New Roman" pitchFamily="18" charset="0"/>
              </a:rPr>
            </a:br>
            <a:r>
              <a:rPr lang="ru-RU" sz="1000">
                <a:solidFill>
                  <a:srgbClr val="000080"/>
                </a:solidFill>
                <a:cs typeface="Times New Roman" pitchFamily="18" charset="0"/>
              </a:rPr>
              <a:t/>
            </a:r>
            <a:br>
              <a:rPr lang="ru-RU" sz="1000">
                <a:solidFill>
                  <a:srgbClr val="000080"/>
                </a:solidFill>
                <a:cs typeface="Times New Roman" pitchFamily="18" charset="0"/>
              </a:rPr>
            </a:br>
            <a:endParaRPr lang="ru-RU"/>
          </a:p>
        </p:txBody>
      </p:sp>
      <p:pic>
        <p:nvPicPr>
          <p:cNvPr id="15" name="Рисунок 14" descr="Радуг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50" y="2571750"/>
            <a:ext cx="45720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Ребусы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29313" y="3714750"/>
            <a:ext cx="20002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Ребус - поговорка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6313" y="4714875"/>
            <a:ext cx="41433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5" name="Picture 15" descr="C:\Documents and Settings\макс\Рабочий стол\выступление\logo1[1]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53075" y="142875"/>
            <a:ext cx="34480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242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79928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 интернет - ресурсов для подготовки к урокам. </a:t>
            </a:r>
          </a:p>
          <a:p>
            <a:pPr eaLnBrk="1" hangingPunct="1"/>
            <a:r>
              <a:rPr lang="ru-RU" alt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http://nsportal.ru/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alt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://www.nachalka.com/</a:t>
            </a:r>
            <a:endParaRPr lang="ru-RU" alt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</a:t>
            </a:r>
            <a:r>
              <a:rPr lang="ru-RU" alt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://www.zavuch.info</a:t>
            </a:r>
            <a:endParaRPr lang="ru-RU" alt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ru-RU" alt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://www.fairy-tales.su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(сказки)</a:t>
            </a:r>
          </a:p>
          <a:p>
            <a:pPr eaLnBrk="1" hangingPunct="1"/>
            <a:r>
              <a:rPr lang="ru-RU" alt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ru-RU" alt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://skyclipart.ru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(клипарты, рисунки)</a:t>
            </a:r>
          </a:p>
          <a:p>
            <a:pPr eaLnBrk="1" hangingPunct="1"/>
            <a:r>
              <a:rPr lang="ru-RU" alt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</a:t>
            </a:r>
            <a:r>
              <a:rPr lang="ru-RU" alt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://detsad-kitty.ru/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http://smayli.ru/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(анимация, картинки)</a:t>
            </a:r>
          </a:p>
          <a:p>
            <a:pPr eaLnBrk="1" hangingPunct="1"/>
            <a:r>
              <a:rPr lang="en-US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http://viki.rdf.ru/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(презентации)</a:t>
            </a:r>
          </a:p>
        </p:txBody>
      </p:sp>
    </p:spTree>
    <p:extLst>
      <p:ext uri="{BB962C8B-B14F-4D97-AF65-F5344CB8AC3E}">
        <p14:creationId xmlns:p14="http://schemas.microsoft.com/office/powerpoint/2010/main" val="2291834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14350" y="68262"/>
            <a:ext cx="7772400" cy="570981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сайты</a:t>
            </a:r>
            <a:endParaRPr lang="ru-RU" alt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Бесплатный школьный портал ПроШколу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" y="746399"/>
            <a:ext cx="1905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Каталог сайтов 'Российское образование в сети'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47" y="1615281"/>
            <a:ext cx="1589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Методсове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467074"/>
            <a:ext cx="14192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Сай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" y="3308794"/>
            <a:ext cx="1143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Учительский портал 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143375"/>
            <a:ext cx="1905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http://www.uroki.net/banners/Soft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357813"/>
            <a:ext cx="182562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9"/>
          <p:cNvSpPr>
            <a:spLocks noChangeArrowheads="1"/>
          </p:cNvSpPr>
          <p:nvPr/>
        </p:nvSpPr>
        <p:spPr bwMode="auto">
          <a:xfrm>
            <a:off x="1351153" y="6009481"/>
            <a:ext cx="8001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Уч.портал</a:t>
            </a:r>
            <a:r>
              <a:rPr lang="ru-RU" altLang="ru-RU" sz="4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 "На Урок. </a:t>
            </a:r>
            <a:r>
              <a:rPr lang="ru-RU" altLang="ru-RU" sz="4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Ру</a:t>
            </a:r>
            <a:r>
              <a:rPr lang="ru-RU" altLang="ru-RU" sz="4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"</a:t>
            </a:r>
            <a:endParaRPr lang="ru-RU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2357438" y="3429000"/>
            <a:ext cx="2066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http://pedsovet.su/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1"/>
          <p:cNvSpPr>
            <a:spLocks noChangeArrowheads="1"/>
          </p:cNvSpPr>
          <p:nvPr/>
        </p:nvSpPr>
        <p:spPr bwMode="auto">
          <a:xfrm>
            <a:off x="2903537" y="800100"/>
            <a:ext cx="2765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http://www.proshkolu.ru</a:t>
            </a:r>
            <a:r>
              <a:rPr lang="en-US" altLang="ru-RU" dirty="0">
                <a:hlinkClick r:id="rId9"/>
              </a:rPr>
              <a:t>/</a:t>
            </a:r>
            <a:endParaRPr lang="ru-RU" altLang="ru-RU" dirty="0"/>
          </a:p>
        </p:txBody>
      </p:sp>
      <p:sp>
        <p:nvSpPr>
          <p:cNvPr id="12" name="Прямоугольник 12"/>
          <p:cNvSpPr>
            <a:spLocks noChangeArrowheads="1"/>
          </p:cNvSpPr>
          <p:nvPr/>
        </p:nvSpPr>
        <p:spPr bwMode="auto">
          <a:xfrm>
            <a:off x="2535238" y="1685925"/>
            <a:ext cx="2293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http://educat.msk.ru</a:t>
            </a:r>
            <a:r>
              <a:rPr lang="en-US" altLang="ru-RU" dirty="0"/>
              <a:t>/</a:t>
            </a:r>
            <a:endParaRPr lang="ru-RU" altLang="ru-RU" dirty="0"/>
          </a:p>
        </p:txBody>
      </p:sp>
      <p:sp>
        <p:nvSpPr>
          <p:cNvPr id="13" name="Прямоугольник 13"/>
          <p:cNvSpPr>
            <a:spLocks noChangeArrowheads="1"/>
          </p:cNvSpPr>
          <p:nvPr/>
        </p:nvSpPr>
        <p:spPr bwMode="auto">
          <a:xfrm>
            <a:off x="2500313" y="2571750"/>
            <a:ext cx="2328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http://metodsovet.su</a:t>
            </a:r>
            <a:r>
              <a:rPr lang="en-US" altLang="ru-RU"/>
              <a:t>/</a:t>
            </a:r>
            <a:endParaRPr lang="ru-RU" altLang="ru-RU"/>
          </a:p>
        </p:txBody>
      </p:sp>
      <p:sp>
        <p:nvSpPr>
          <p:cNvPr id="14" name="Прямоугольник 14"/>
          <p:cNvSpPr>
            <a:spLocks noChangeArrowheads="1"/>
          </p:cNvSpPr>
          <p:nvPr/>
        </p:nvSpPr>
        <p:spPr bwMode="auto">
          <a:xfrm>
            <a:off x="2496889" y="4362450"/>
            <a:ext cx="2713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http://www.uchportal.ru/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5"/>
          <p:cNvSpPr>
            <a:spLocks noChangeArrowheads="1"/>
          </p:cNvSpPr>
          <p:nvPr/>
        </p:nvSpPr>
        <p:spPr bwMode="auto">
          <a:xfrm>
            <a:off x="2663576" y="5479256"/>
            <a:ext cx="237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http://www.uroki.net</a:t>
            </a:r>
            <a:r>
              <a:rPr lang="en-US" altLang="ru-RU" dirty="0">
                <a:solidFill>
                  <a:srgbClr val="FFFF00"/>
                </a:solidFill>
                <a:hlinkClick r:id="rId10"/>
              </a:rPr>
              <a:t>/</a:t>
            </a:r>
            <a:endParaRPr lang="ru-RU" alt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632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14375" y="785813"/>
            <a:ext cx="77866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C00000"/>
                </a:solidFill>
                <a:latin typeface="Corbel" pitchFamily="34" charset="0"/>
              </a:rPr>
              <a:t>Компьютер – это уже </a:t>
            </a:r>
          </a:p>
          <a:p>
            <a:r>
              <a:rPr lang="ru-RU" sz="4000" b="1">
                <a:solidFill>
                  <a:srgbClr val="C00000"/>
                </a:solidFill>
                <a:latin typeface="Corbel" pitchFamily="34" charset="0"/>
              </a:rPr>
              <a:t>не роскошь – это необходимость. </a:t>
            </a:r>
          </a:p>
        </p:txBody>
      </p:sp>
      <p:pic>
        <p:nvPicPr>
          <p:cNvPr id="2" name="Picture 2" descr="C:\Documents and Settings\макс\Рабочий стол\выступление\238151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928938"/>
            <a:ext cx="450056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776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6|1.7|1.3|1.3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5|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9|5.1|4.1|2.8|3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1|5.6|3.9|4.5|4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.8|3.2|2.9|2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3.7|2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6"/>
</p:tagLst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Другая 1">
      <a:majorFont>
        <a:latin typeface="Monotype Corsiva"/>
        <a:ea typeface=""/>
        <a:cs typeface=""/>
      </a:majorFont>
      <a:minorFont>
        <a:latin typeface="Corbe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652</TotalTime>
  <Words>352</Words>
  <Application>Microsoft Office PowerPoint</Application>
  <PresentationFormat>Экран (4:3)</PresentationFormat>
  <Paragraphs>91</Paragraphs>
  <Slides>19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Corbel</vt:lpstr>
      <vt:lpstr>Monotype Corsiva</vt:lpstr>
      <vt:lpstr>Times New Roman</vt:lpstr>
      <vt:lpstr>Wingdings</vt:lpstr>
      <vt:lpstr>Тема Office</vt:lpstr>
      <vt:lpstr>МБОУ «Ш-ИООО с.Нунлигран»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Валентина Эйненкеу</cp:lastModifiedBy>
  <cp:revision>92</cp:revision>
  <dcterms:modified xsi:type="dcterms:W3CDTF">2020-12-15T10:13:19Z</dcterms:modified>
</cp:coreProperties>
</file>